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3" r:id="rId7"/>
    <p:sldId id="280" r:id="rId8"/>
    <p:sldId id="282" r:id="rId9"/>
    <p:sldId id="272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83" r:id="rId19"/>
    <p:sldId id="277" r:id="rId20"/>
    <p:sldId id="28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060"/>
    <a:srgbClr val="97CBFF"/>
    <a:srgbClr val="F4AF34"/>
    <a:srgbClr val="DBA65F"/>
    <a:srgbClr val="9A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317DF-9921-87A4-7401-51825503C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D75557-86F6-8792-DAE0-6B28499A2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3D9C1D-76DC-A692-35C1-AF4C3285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F330F7-7831-9B24-E5B1-F3922D7F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93BD75-9C40-F999-98D5-2B6971C0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F175D-9BCA-E92C-B91F-E12E7028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6D05B8-CF4B-BEB9-7EE2-1B25F90D8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5E045C-9CC9-EB73-6518-37CFB75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BEE9FE-4924-7B2F-D22B-DE1410EF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DDACAB-41A3-E8A2-340E-41A2332A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6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CAB5E9D-1A81-99BE-791F-33F31967C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EF71C1-AC0D-213C-A40F-C46D8FA65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788A8-756E-ABC1-1529-12142D17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FA98B6-B7B4-D81C-EF84-90EE82EA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8887BC-FC34-56C7-F3B8-BB1D9E8D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0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B6CA81-47F0-6B49-F3BA-44B33313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A56A86-EE32-BCA3-3309-A6A8368C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F75C0F-3C32-E863-F765-1369E2AE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DE6AF1-D1B2-5A96-47D8-708CD290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FBD31-F0A0-5DB0-D5EA-B83B6A5E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0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BF959-E0BC-F427-51C3-D2858F22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61D453-CB60-21DE-3726-6AD4A77EE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36C60B-0F53-4F48-5C62-12E27E9B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678338-9624-6239-DBEA-0CA2FDDB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89B30-53D6-BDE2-FB68-1A18E78C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7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87FDE5-42CE-0733-9C5A-0465D36B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26EF42-DB9A-4BCE-BF2C-A00FF8071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5F82D6-E047-9FEB-28B2-EE02A23DA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F81E78-E222-CF12-611B-036B8F8D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A1ABA0-F416-BE71-22B6-DEC6E5AA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6FC208-1261-8143-7002-88BC890F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9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66D938-61AD-77CC-9E67-93DA2D4A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08D9EF-0764-62B2-E697-896D30245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A3A1F2-8C21-9726-1976-ACAEED1B1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7CFDD8-3FEE-97E8-61DB-AC03AF88D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987A0CB-3551-E7FC-BD49-5BA0EFF2C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098E30B-F13C-262A-228F-614B0AE2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B610CE-C1F3-6657-A19C-99092B5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B44DFC-B51C-6DAE-FADF-7900363C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78B2AC-2E07-A7C5-D9DF-28157AFB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830D68-59AE-ACAA-D367-AF403909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CADE4A-8EE9-7BBD-8D28-1BDDE7EC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6229DC-DE92-704F-35A6-6AB2B105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6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E84229-9D3C-E0B3-2130-32936FA0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CCA9640-E29D-161B-D3D3-45EACE9A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8D25E4-2E12-3512-D290-4B7D7677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2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A0B12D-BDB8-CC5C-2DA8-089E7724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6B8B2D-626E-9B16-CC38-4C9C64B7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09A8BC-A493-B527-0D01-C323A551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EFE2C9-FBA1-BB07-A358-ACAC6499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AEC767-13AB-0B75-9B6A-DEB55B0C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BA82E0-E697-902A-C837-93C38E06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9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4ABB0-3029-02E2-0A43-A87AD852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564FDF-8CD6-BD8D-BE4D-72684D778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FDDBD1-1EC7-03F9-A360-6AAA2D809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5F9FD9-3824-AFCE-C959-EA8BFF2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F241FF-72A1-B271-8E50-2DA4D283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F4AFF0-A22E-12C4-7563-4985B002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7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DE6A9E-128C-B233-A7B7-E467DAA5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4B24FC-5A09-C678-EDF6-FAF33564F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670252-693A-B9B1-32D6-33FCFE166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824E-B1C7-426F-BBCA-CB1A6332A036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D5005B-55D3-D5F9-9CBE-3521351BC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4AAA9-7E7A-2E86-8235-2EBB27A46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3B9D-C27D-474F-A26F-A8FF5E0E1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1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908070"/>
            <a:ext cx="1206321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 Narrow" panose="020B0606020202030204" pitchFamily="34" charset="0"/>
              </a:rPr>
              <a:t>PROIECT ERASMUS</a:t>
            </a:r>
            <a:r>
              <a:rPr lang="en-US" sz="6000" b="1" dirty="0">
                <a:latin typeface="Arial Narrow" panose="020B0606020202030204" pitchFamily="34" charset="0"/>
              </a:rPr>
              <a:t>+</a:t>
            </a:r>
            <a:r>
              <a:rPr lang="ro-RO" sz="6000" b="1" dirty="0">
                <a:latin typeface="Arial Narrow" panose="020B0606020202030204" pitchFamily="34" charset="0"/>
              </a:rPr>
              <a:t> </a:t>
            </a:r>
            <a:r>
              <a:rPr lang="ro-RO" sz="6000" b="1" dirty="0" smtClean="0">
                <a:latin typeface="Arial Narrow" panose="020B0606020202030204" pitchFamily="34" charset="0"/>
              </a:rPr>
              <a:t>KA1- </a:t>
            </a:r>
            <a:r>
              <a:rPr lang="en-US" sz="6000" b="1" dirty="0" smtClean="0">
                <a:latin typeface="Arial Narrow" panose="020B0606020202030204" pitchFamily="34" charset="0"/>
              </a:rPr>
              <a:t>EDUCAȚIE ȘCOLARĂ</a:t>
            </a:r>
            <a:r>
              <a:rPr lang="ro-RO" sz="6000" b="1" dirty="0" smtClean="0">
                <a:latin typeface="Arial Narrow" panose="020B0606020202030204" pitchFamily="34" charset="0"/>
              </a:rPr>
              <a:t> </a:t>
            </a:r>
            <a:endParaRPr lang="en-US" sz="6000" b="1" dirty="0" smtClean="0">
              <a:latin typeface="Arial Narrow" panose="020B0606020202030204" pitchFamily="34" charset="0"/>
            </a:endParaRPr>
          </a:p>
          <a:p>
            <a:r>
              <a:rPr lang="ro-RO" sz="6000" b="1" dirty="0" smtClean="0">
                <a:latin typeface="Arial Narrow" panose="020B0606020202030204" pitchFamily="34" charset="0"/>
              </a:rPr>
              <a:t>nr</a:t>
            </a:r>
            <a:r>
              <a:rPr lang="ro-RO" sz="6000" b="1" dirty="0">
                <a:latin typeface="Arial Narrow" panose="020B0606020202030204" pitchFamily="34" charset="0"/>
              </a:rPr>
              <a:t>. </a:t>
            </a:r>
            <a:r>
              <a:rPr lang="en-US" sz="6000" b="1" dirty="0">
                <a:latin typeface="Arial Narrow" panose="020B0606020202030204" pitchFamily="34" charset="0"/>
              </a:rPr>
              <a:t>202</a:t>
            </a:r>
            <a:r>
              <a:rPr lang="ro-RO" sz="6000" b="1" dirty="0">
                <a:latin typeface="Arial Narrow" panose="020B0606020202030204" pitchFamily="34" charset="0"/>
              </a:rPr>
              <a:t>2</a:t>
            </a:r>
            <a:r>
              <a:rPr lang="en-US" sz="6000" b="1" dirty="0">
                <a:latin typeface="Arial Narrow" panose="020B0606020202030204" pitchFamily="34" charset="0"/>
              </a:rPr>
              <a:t>-1-</a:t>
            </a:r>
            <a:r>
              <a:rPr lang="ro-RO" sz="6000" b="1" dirty="0">
                <a:latin typeface="Arial Narrow" panose="020B0606020202030204" pitchFamily="34" charset="0"/>
              </a:rPr>
              <a:t>RO</a:t>
            </a:r>
            <a:r>
              <a:rPr lang="en-US" sz="6000" b="1" dirty="0">
                <a:latin typeface="Arial Narrow" panose="020B0606020202030204" pitchFamily="34" charset="0"/>
              </a:rPr>
              <a:t>01-</a:t>
            </a:r>
            <a:r>
              <a:rPr lang="ro-RO" sz="6000" b="1" dirty="0">
                <a:latin typeface="Arial Narrow" panose="020B0606020202030204" pitchFamily="34" charset="0"/>
              </a:rPr>
              <a:t>KA</a:t>
            </a:r>
            <a:r>
              <a:rPr lang="en-US" sz="6000" b="1" dirty="0">
                <a:latin typeface="Arial Narrow" panose="020B0606020202030204" pitchFamily="34" charset="0"/>
              </a:rPr>
              <a:t>121-</a:t>
            </a:r>
            <a:r>
              <a:rPr lang="ro-RO" sz="6000" b="1" dirty="0">
                <a:latin typeface="Arial Narrow" panose="020B0606020202030204" pitchFamily="34" charset="0"/>
              </a:rPr>
              <a:t>SCH</a:t>
            </a:r>
            <a:r>
              <a:rPr lang="en-US" sz="6000" b="1" dirty="0">
                <a:latin typeface="Arial Narrow" panose="020B0606020202030204" pitchFamily="34" charset="0"/>
              </a:rPr>
              <a:t>-0000</a:t>
            </a:r>
            <a:r>
              <a:rPr lang="ro-RO" sz="6000" b="1" dirty="0">
                <a:latin typeface="Arial Narrow" panose="020B0606020202030204" pitchFamily="34" charset="0"/>
              </a:rPr>
              <a:t>65560</a:t>
            </a:r>
          </a:p>
          <a:p>
            <a:endParaRPr lang="ro-RO" sz="6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o-RO" sz="6000" b="1" dirty="0">
                <a:latin typeface="Arial Narrow" panose="020B0606020202030204" pitchFamily="34" charset="0"/>
              </a:rPr>
              <a:t>A</a:t>
            </a:r>
            <a:r>
              <a:rPr lang="ro-RO" sz="6000" b="1" dirty="0" smtClean="0">
                <a:latin typeface="Arial Narrow" panose="020B0606020202030204" pitchFamily="34" charset="0"/>
              </a:rPr>
              <a:t>nul al II-lea de acreditare </a:t>
            </a:r>
          </a:p>
          <a:p>
            <a:endParaRPr lang="ro-RO" sz="6000" b="1" dirty="0">
              <a:latin typeface="Arial Narrow" panose="020B0606020202030204" pitchFamily="34" charset="0"/>
            </a:endParaRPr>
          </a:p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908070"/>
            <a:ext cx="12063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6" y="1249891"/>
            <a:ext cx="9168255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908070"/>
            <a:ext cx="120632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5" y="1030310"/>
            <a:ext cx="8337755" cy="5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231820" y="852003"/>
            <a:ext cx="120632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latin typeface="Arial Narrow" panose="020B0606020202030204" pitchFamily="34" charset="0"/>
              </a:rPr>
              <a:t>Ziua a </a:t>
            </a:r>
            <a:r>
              <a:rPr lang="ro-RO" sz="5400" b="1" dirty="0" smtClean="0">
                <a:latin typeface="Arial Narrow" panose="020B0606020202030204" pitchFamily="34" charset="0"/>
              </a:rPr>
              <a:t>3-a</a:t>
            </a:r>
            <a:r>
              <a:rPr lang="ro-RO" sz="5400" b="1" dirty="0">
                <a:latin typeface="Arial Narrow" panose="020B060602020203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prezentarea </a:t>
            </a:r>
            <a:r>
              <a:rPr lang="ro-RO" sz="5400" b="1" dirty="0" smtClean="0">
                <a:latin typeface="Arial Narrow" panose="020B0606020202030204" pitchFamily="34" charset="0"/>
              </a:rPr>
              <a:t>unor metode de integrare, în orele de curs, a cunoașterii de sine 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d</a:t>
            </a:r>
            <a:r>
              <a:rPr lang="ro-RO" sz="5400" b="1" dirty="0" smtClean="0">
                <a:latin typeface="Arial Narrow" panose="020B0606020202030204" pitchFamily="34" charset="0"/>
              </a:rPr>
              <a:t>iscuții cu participanții despre posibilitatea de a integra aceste practici în lucrul la clasă</a:t>
            </a:r>
          </a:p>
          <a:p>
            <a:pPr marL="457200" indent="-457200">
              <a:buFontTx/>
              <a:buChar char="-"/>
            </a:pPr>
            <a:r>
              <a:rPr lang="ro-RO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aplicații </a:t>
            </a:r>
            <a:endParaRPr lang="ro-RO" sz="54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908070"/>
            <a:ext cx="12063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5" y="1133648"/>
            <a:ext cx="8543818" cy="57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908070"/>
            <a:ext cx="12063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5" y="1133648"/>
            <a:ext cx="8608212" cy="57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133649"/>
            <a:ext cx="120632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latin typeface="Arial Narrow" panose="020B0606020202030204" pitchFamily="34" charset="0"/>
              </a:rPr>
              <a:t>Ziua a </a:t>
            </a:r>
            <a:r>
              <a:rPr lang="ro-RO" sz="5400" b="1" dirty="0" smtClean="0">
                <a:latin typeface="Arial Narrow" panose="020B0606020202030204" pitchFamily="34" charset="0"/>
              </a:rPr>
              <a:t>4-a</a:t>
            </a:r>
            <a:r>
              <a:rPr lang="ro-RO" sz="5400" b="1" dirty="0">
                <a:latin typeface="Arial Narrow" panose="020B060602020203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r>
              <a:rPr lang="ro-RO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anagementul clasei de elevi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ro-RO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xerciții</a:t>
            </a:r>
            <a:r>
              <a:rPr lang="en-GB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practice </a:t>
            </a:r>
          </a:p>
          <a:p>
            <a:pPr marL="457200" indent="-457200">
              <a:buFontTx/>
              <a:buChar char="-"/>
            </a:pPr>
            <a:r>
              <a:rPr lang="ro-RO" sz="5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en-GB" sz="5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iscuţi</a:t>
            </a:r>
            <a:r>
              <a:rPr lang="ro-RO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 despre interconectarea și apartenența elevilor la grupul clasei, despre comunicare și a</a:t>
            </a:r>
            <a:r>
              <a:rPr lang="en-GB" sz="5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scultare</a:t>
            </a:r>
            <a:endParaRPr lang="ro-RO" sz="54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908070"/>
            <a:ext cx="12063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22" y="407400"/>
            <a:ext cx="5129893" cy="63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238368"/>
            <a:ext cx="120632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latin typeface="Arial Narrow" panose="020B0606020202030204" pitchFamily="34" charset="0"/>
              </a:rPr>
              <a:t>Ziua a </a:t>
            </a:r>
            <a:r>
              <a:rPr lang="ro-RO" sz="5400" b="1" dirty="0" smtClean="0">
                <a:latin typeface="Arial Narrow" panose="020B0606020202030204" pitchFamily="34" charset="0"/>
              </a:rPr>
              <a:t>5-a</a:t>
            </a:r>
            <a:r>
              <a:rPr lang="ro-RO" sz="5400" b="1" dirty="0">
                <a:latin typeface="Arial Narrow" panose="020B060602020203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managementul clasei de elevi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exerciții</a:t>
            </a:r>
            <a:r>
              <a:rPr lang="en-GB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practice 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en-GB" sz="5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iscuţi</a:t>
            </a: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i despre interconectarea și apartenența elevilor la grupul clasei, despre comunicare și a</a:t>
            </a:r>
            <a:r>
              <a:rPr lang="en-GB" sz="5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scultare</a:t>
            </a:r>
            <a:r>
              <a:rPr lang="ro-RO" sz="5400" b="1" smtClean="0">
                <a:latin typeface="Arial Narrow" panose="020B0606020202030204" pitchFamily="34" charset="0"/>
                <a:cs typeface="Arial" panose="020B0604020202020204" pitchFamily="34" charset="0"/>
              </a:rPr>
              <a:t> activă</a:t>
            </a:r>
            <a:endParaRPr lang="ro-RO" sz="54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5" y="1238368"/>
            <a:ext cx="8111753" cy="56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967912"/>
            <a:ext cx="1206321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latin typeface="Arial Narrow" panose="020B0606020202030204" pitchFamily="34" charset="0"/>
              </a:rPr>
              <a:t>Ziua a 6</a:t>
            </a:r>
            <a:r>
              <a:rPr lang="ro-RO" sz="5400" b="1" dirty="0" smtClean="0">
                <a:latin typeface="Arial Narrow" panose="020B0606020202030204" pitchFamily="34" charset="0"/>
              </a:rPr>
              <a:t>-a: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e</a:t>
            </a:r>
            <a:r>
              <a:rPr lang="ro-RO" sz="5400" b="1" dirty="0" smtClean="0">
                <a:latin typeface="Arial Narrow" panose="020B0606020202030204" pitchFamily="34" charset="0"/>
              </a:rPr>
              <a:t>valuarea competențelor cursanților</a:t>
            </a:r>
          </a:p>
          <a:p>
            <a:pPr marL="457200" indent="-457200">
              <a:buFontTx/>
              <a:buChar char="-"/>
            </a:pPr>
            <a:r>
              <a:rPr lang="ro-RO" sz="5400" b="1" dirty="0" smtClean="0">
                <a:latin typeface="Arial Narrow" panose="020B0606020202030204" pitchFamily="34" charset="0"/>
              </a:rPr>
              <a:t>primirea documentelor de validare a cursului: </a:t>
            </a:r>
            <a:r>
              <a:rPr lang="ro-RO" sz="5400" b="1" dirty="0" err="1" smtClean="0">
                <a:latin typeface="Arial Narrow" panose="020B0606020202030204" pitchFamily="34" charset="0"/>
              </a:rPr>
              <a:t>Learning</a:t>
            </a:r>
            <a:r>
              <a:rPr lang="ro-RO" sz="5400" b="1" dirty="0" smtClean="0">
                <a:latin typeface="Arial Narrow" panose="020B0606020202030204" pitchFamily="34" charset="0"/>
              </a:rPr>
              <a:t> Agreement și certificatul </a:t>
            </a:r>
            <a:r>
              <a:rPr lang="ro-RO" sz="5400" b="1" dirty="0" err="1" smtClean="0">
                <a:latin typeface="Arial Narrow" panose="020B0606020202030204" pitchFamily="34" charset="0"/>
              </a:rPr>
              <a:t>Europass</a:t>
            </a:r>
            <a:endParaRPr lang="ro-RO" sz="5400" b="1" dirty="0" smtClean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f</a:t>
            </a:r>
            <a:r>
              <a:rPr lang="ro-RO" sz="5400" b="1" dirty="0" smtClean="0">
                <a:latin typeface="Arial Narrow" panose="020B0606020202030204" pitchFamily="34" charset="0"/>
              </a:rPr>
              <a:t>eedback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a</a:t>
            </a:r>
            <a:r>
              <a:rPr lang="ro-RO" sz="5400" b="1" dirty="0" smtClean="0">
                <a:latin typeface="Arial Narrow" panose="020B0606020202030204" pitchFamily="34" charset="0"/>
              </a:rPr>
              <a:t>ctivități culturale</a:t>
            </a:r>
          </a:p>
          <a:p>
            <a:pPr marL="457200" indent="-457200">
              <a:buFontTx/>
              <a:buChar char="-"/>
            </a:pPr>
            <a:endParaRPr lang="ro-RO" sz="32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908070"/>
            <a:ext cx="120632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dirty="0" smtClean="0">
                <a:latin typeface="Arial Narrow" panose="020B0606020202030204" pitchFamily="34" charset="0"/>
              </a:rPr>
              <a:t>Curs de formare </a:t>
            </a:r>
            <a:r>
              <a:rPr lang="en-US" sz="6000" b="1" dirty="0" smtClean="0">
                <a:latin typeface="Arial Narrow" panose="020B0606020202030204" pitchFamily="34" charset="0"/>
              </a:rPr>
              <a:t>“Mindfulness for Teachers: a Hands-on Approach”</a:t>
            </a:r>
            <a:r>
              <a:rPr lang="ro-RO" sz="6000" b="1" dirty="0" smtClean="0">
                <a:latin typeface="Arial Narrow" panose="020B0606020202030204" pitchFamily="34" charset="0"/>
              </a:rPr>
              <a:t>, </a:t>
            </a:r>
            <a:endParaRPr lang="en-US" sz="60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o-RO" sz="6000" b="1" dirty="0" smtClean="0">
                <a:latin typeface="Arial Narrow" panose="020B0606020202030204" pitchFamily="34" charset="0"/>
              </a:rPr>
              <a:t>17-22.07.2022, Italia</a:t>
            </a:r>
            <a:r>
              <a:rPr lang="en-US" sz="6000" b="1" dirty="0" smtClean="0">
                <a:latin typeface="Arial Narrow" panose="020B0606020202030204" pitchFamily="34" charset="0"/>
              </a:rPr>
              <a:t> </a:t>
            </a:r>
            <a:endParaRPr lang="ro-RO" sz="6000" b="1" dirty="0" smtClean="0">
              <a:latin typeface="Arial Narrow" panose="020B0606020202030204" pitchFamily="34" charset="0"/>
            </a:endParaRPr>
          </a:p>
          <a:p>
            <a:endParaRPr lang="ro-RO" sz="4000" b="1" dirty="0" smtClean="0">
              <a:latin typeface="Arial Narrow" panose="020B0606020202030204" pitchFamily="34" charset="0"/>
            </a:endParaRPr>
          </a:p>
          <a:p>
            <a:r>
              <a:rPr lang="ro-RO" sz="4000" b="1" dirty="0" smtClean="0">
                <a:latin typeface="Arial Narrow" panose="020B0606020202030204" pitchFamily="34" charset="0"/>
              </a:rPr>
              <a:t>Beneficiar: prof. Mihaela Corina Nicolae</a:t>
            </a:r>
          </a:p>
          <a:p>
            <a:r>
              <a:rPr lang="ro-RO" sz="4000" b="1" dirty="0" smtClean="0">
                <a:latin typeface="Arial Narrow" panose="020B0606020202030204" pitchFamily="34" charset="0"/>
              </a:rPr>
              <a:t>Aria curriculară: Limbă și comunicare</a:t>
            </a:r>
          </a:p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5" y="1133649"/>
            <a:ext cx="4120338" cy="5512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6" y="1133649"/>
            <a:ext cx="4120338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5234" y="1486059"/>
            <a:ext cx="109466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  </a:t>
            </a:r>
            <a:r>
              <a:rPr lang="en-US" sz="4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Proiectul</a:t>
            </a:r>
            <a:r>
              <a:rPr lang="en-US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este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realizat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cu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sprijinul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financiar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al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Comisiei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Europene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în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cadrul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Programului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ro-RO" sz="4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rasmus</a:t>
            </a:r>
            <a:r>
              <a:rPr lang="en-US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+,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acţiunea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KA1,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proiecte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mobilitate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Informațiile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fur</a:t>
            </a:r>
            <a:r>
              <a:rPr lang="ro-RO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nizate</a:t>
            </a:r>
            <a:r>
              <a:rPr lang="en-US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reprezintă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responsabilitatea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exclusivă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auto</a:t>
            </a:r>
            <a:r>
              <a:rPr lang="ro-RO" sz="4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rului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iar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A.N.P.C.D.E.F.P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și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Comisia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Europeană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nu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sunt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responsabile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pentru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modul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în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care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este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folosit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conținutul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acestor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informații</a:t>
            </a:r>
            <a:r>
              <a:rPr lang="en-US" sz="44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o-RO" sz="4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277005"/>
            <a:ext cx="1206321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GB" sz="4800" b="1" dirty="0" smtClean="0">
                <a:latin typeface="Arial Narrow" panose="020B0606020202030204" pitchFamily="34" charset="0"/>
              </a:rPr>
              <a:t>OBIECTIVUL  ANULUI AL II-LEA DE ACREDITARE:</a:t>
            </a:r>
            <a:r>
              <a:rPr lang="ro-RO" sz="48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o-RO" sz="4800" b="1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48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Îmbunătățirea competențelor </a:t>
            </a:r>
            <a:r>
              <a:rPr lang="ro-RO" sz="48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pedagogice ale cadrelor didactice, pentru a dezvolta elevilor proveniți din medii defavorizate, atât competențe sociale, civice, de comunicare, cât și abilități de viață.</a:t>
            </a:r>
            <a:endParaRPr lang="en-GB" sz="4800" b="1" dirty="0">
              <a:latin typeface="Arial Narrow" panose="020B0606020202030204" pitchFamily="34" charset="0"/>
            </a:endParaRPr>
          </a:p>
          <a:p>
            <a:endParaRPr lang="en-GB" sz="4800" b="1" dirty="0" smtClean="0">
              <a:latin typeface="Arial Narrow" panose="020B0606020202030204" pitchFamily="34" charset="0"/>
            </a:endParaRPr>
          </a:p>
          <a:p>
            <a:endParaRPr lang="en-GB" sz="4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916397"/>
            <a:ext cx="1206321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 Narrow" panose="020B0606020202030204" pitchFamily="34" charset="0"/>
              </a:rPr>
              <a:t>OBIECTIVELE CURSULUI</a:t>
            </a:r>
            <a:r>
              <a:rPr lang="ro-RO" sz="4000" b="1" dirty="0" smtClean="0">
                <a:latin typeface="Arial Narrow" panose="020B0606020202030204" pitchFamily="34" charset="0"/>
              </a:rPr>
              <a:t> ȘI REZULTATELE AȘTEPTATE</a:t>
            </a:r>
            <a:r>
              <a:rPr lang="en-GB" sz="4000" b="1" dirty="0" smtClean="0">
                <a:latin typeface="Arial Narrow" panose="020B0606020202030204" pitchFamily="34" charset="0"/>
              </a:rPr>
              <a:t>:</a:t>
            </a:r>
            <a:endParaRPr lang="ro-RO" sz="4000" b="1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o-RO" sz="4000" b="1" dirty="0" smtClean="0">
                <a:latin typeface="Arial Narrow" panose="020B0606020202030204" pitchFamily="34" charset="0"/>
              </a:rPr>
              <a:t>Dezvoltarea competențelor de predare, în scopul reducerii stresului elevilor și a învățării de tehnici privind managementul emoțiilor.</a:t>
            </a:r>
          </a:p>
          <a:p>
            <a:pPr marL="342900" indent="-342900">
              <a:buFontTx/>
              <a:buAutoNum type="arabicPeriod"/>
            </a:pPr>
            <a:r>
              <a:rPr lang="ro-RO" sz="4000" b="1" dirty="0" smtClean="0">
                <a:latin typeface="Arial Narrow" panose="020B0606020202030204" pitchFamily="34" charset="0"/>
              </a:rPr>
              <a:t>Dezvoltarea competențelor de predare, prin abordarea interdisciplinară a educației</a:t>
            </a:r>
            <a:r>
              <a:rPr lang="en-US" sz="4000" b="1" dirty="0" smtClean="0">
                <a:latin typeface="Arial Narrow" panose="020B0606020202030204" pitchFamily="34" charset="0"/>
              </a:rPr>
              <a:t>.</a:t>
            </a:r>
            <a:endParaRPr lang="ro-RO" sz="4000" b="1" dirty="0" smtClean="0">
              <a:latin typeface="Arial Narrow" panose="020B0606020202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o-RO" sz="4000" b="1" dirty="0" smtClean="0">
                <a:latin typeface="Arial Narrow" panose="020B0606020202030204" pitchFamily="34" charset="0"/>
              </a:rPr>
              <a:t>Utilizarea de tehnici inovatoare în lucrul la clasă cu elevii.</a:t>
            </a:r>
          </a:p>
          <a:p>
            <a:pPr marL="342900" indent="-342900">
              <a:buFontTx/>
              <a:buAutoNum type="arabicPeriod"/>
            </a:pPr>
            <a:r>
              <a:rPr lang="ro-RO" sz="4000" b="1" dirty="0" smtClean="0">
                <a:latin typeface="Arial Narrow" panose="020B0606020202030204" pitchFamily="34" charset="0"/>
              </a:rPr>
              <a:t>Realizarea unui schimb de experiență și de bune practici între participanții la curs.</a:t>
            </a:r>
          </a:p>
          <a:p>
            <a:pPr marL="342900" indent="-342900">
              <a:buFontTx/>
              <a:buAutoNum type="arabicPeriod"/>
            </a:pPr>
            <a:endParaRPr lang="ro-RO" dirty="0"/>
          </a:p>
          <a:p>
            <a:pPr marL="342900" indent="-342900">
              <a:buAutoNum type="arabicPeriod"/>
            </a:pPr>
            <a:endParaRPr lang="ro-RO" b="1" dirty="0" smtClean="0"/>
          </a:p>
          <a:p>
            <a:r>
              <a:rPr lang="ro-RO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056684"/>
            <a:ext cx="12063211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latin typeface="Arial Narrow" panose="020B0606020202030204" pitchFamily="34" charset="0"/>
              </a:rPr>
              <a:t>Ziua 1:</a:t>
            </a:r>
          </a:p>
          <a:p>
            <a:pPr marL="457200" indent="-457200">
              <a:buFontTx/>
              <a:buChar char="-"/>
            </a:pPr>
            <a:r>
              <a:rPr lang="ro-RO" sz="5400" b="1" dirty="0" smtClean="0">
                <a:latin typeface="Arial Narrow" panose="020B0606020202030204" pitchFamily="34" charset="0"/>
              </a:rPr>
              <a:t>prezentarea programului cursului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d</a:t>
            </a:r>
            <a:r>
              <a:rPr lang="ro-RO" sz="5400" b="1" dirty="0" smtClean="0">
                <a:latin typeface="Arial Narrow" panose="020B0606020202030204" pitchFamily="34" charset="0"/>
              </a:rPr>
              <a:t>etalierea programului primei zile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p</a:t>
            </a:r>
            <a:r>
              <a:rPr lang="ro-RO" sz="5400" b="1" dirty="0" smtClean="0">
                <a:latin typeface="Arial Narrow" panose="020B0606020202030204" pitchFamily="34" charset="0"/>
              </a:rPr>
              <a:t>rezentarea sistemului educațional al fiecărei țări a participanților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d</a:t>
            </a:r>
            <a:r>
              <a:rPr lang="ro-RO" sz="5400" b="1" dirty="0" smtClean="0">
                <a:latin typeface="Arial Narrow" panose="020B0606020202030204" pitchFamily="34" charset="0"/>
              </a:rPr>
              <a:t>efinirea conceptului de </a:t>
            </a:r>
            <a:r>
              <a:rPr lang="en-US" sz="5400" b="1" dirty="0" smtClean="0">
                <a:latin typeface="Arial Narrow" panose="020B0606020202030204" pitchFamily="34" charset="0"/>
              </a:rPr>
              <a:t>“</a:t>
            </a:r>
            <a:r>
              <a:rPr lang="ro-RO" sz="5400" b="1" dirty="0" err="1" smtClean="0">
                <a:latin typeface="Arial Narrow" panose="020B0606020202030204" pitchFamily="34" charset="0"/>
              </a:rPr>
              <a:t>mindfulness</a:t>
            </a:r>
            <a:r>
              <a:rPr lang="en-US" sz="5400" b="1" dirty="0" smtClean="0">
                <a:latin typeface="Arial Narrow" panose="020B0606020202030204" pitchFamily="34" charset="0"/>
              </a:rPr>
              <a:t>”</a:t>
            </a:r>
            <a:r>
              <a:rPr lang="ro-RO" sz="5400" b="1" dirty="0" smtClean="0">
                <a:latin typeface="Arial Narrow" panose="020B0606020202030204" pitchFamily="34" charset="0"/>
              </a:rPr>
              <a:t> și a istoricului acestuia</a:t>
            </a:r>
          </a:p>
          <a:p>
            <a:pPr marL="457200" indent="-457200">
              <a:buFontTx/>
              <a:buChar char="-"/>
            </a:pPr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225490"/>
            <a:ext cx="12063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5" y="1133649"/>
            <a:ext cx="8621090" cy="56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225490"/>
            <a:ext cx="12063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4" y="1133648"/>
            <a:ext cx="8543817" cy="57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225490"/>
            <a:ext cx="12063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b="1" dirty="0" smtClean="0">
              <a:latin typeface="Arial Narrow" panose="020B0606020202030204" pitchFamily="34" charset="0"/>
            </a:endParaRPr>
          </a:p>
          <a:p>
            <a:endParaRPr lang="ro-RO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sz="32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o-RO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5" y="1225491"/>
            <a:ext cx="8402149" cy="54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516E3-3516-B792-01F8-DC53B4BF3384}"/>
              </a:ext>
            </a:extLst>
          </p:cNvPr>
          <p:cNvSpPr txBox="1"/>
          <p:nvPr/>
        </p:nvSpPr>
        <p:spPr>
          <a:xfrm>
            <a:off x="128789" y="1225490"/>
            <a:ext cx="120632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latin typeface="Arial Narrow" panose="020B0606020202030204" pitchFamily="34" charset="0"/>
              </a:rPr>
              <a:t>Ziua </a:t>
            </a:r>
            <a:r>
              <a:rPr lang="ro-RO" sz="5400" b="1" dirty="0" smtClean="0">
                <a:latin typeface="Arial Narrow" panose="020B0606020202030204" pitchFamily="34" charset="0"/>
              </a:rPr>
              <a:t>a 2-a:</a:t>
            </a:r>
            <a:endParaRPr lang="ro-RO" sz="5400" b="1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prezentarea </a:t>
            </a:r>
            <a:r>
              <a:rPr lang="ro-RO" sz="5400" b="1" dirty="0" smtClean="0">
                <a:latin typeface="Arial Narrow" panose="020B0606020202030204" pitchFamily="34" charset="0"/>
              </a:rPr>
              <a:t>modului în care conceptul de </a:t>
            </a:r>
            <a:r>
              <a:rPr lang="en-US" sz="5400" b="1" dirty="0" smtClean="0">
                <a:latin typeface="Arial Narrow" panose="020B0606020202030204" pitchFamily="34" charset="0"/>
              </a:rPr>
              <a:t>“</a:t>
            </a:r>
            <a:r>
              <a:rPr lang="ro-RO" sz="5400" b="1" dirty="0" err="1" smtClean="0">
                <a:latin typeface="Arial Narrow" panose="020B0606020202030204" pitchFamily="34" charset="0"/>
              </a:rPr>
              <a:t>mindfulness</a:t>
            </a:r>
            <a:r>
              <a:rPr lang="en-US" sz="5400" b="1" dirty="0" smtClean="0">
                <a:latin typeface="Arial Narrow" panose="020B0606020202030204" pitchFamily="34" charset="0"/>
              </a:rPr>
              <a:t>”</a:t>
            </a:r>
            <a:r>
              <a:rPr lang="ro-RO" sz="5400" b="1" dirty="0" smtClean="0">
                <a:latin typeface="Arial Narrow" panose="020B0606020202030204" pitchFamily="34" charset="0"/>
              </a:rPr>
              <a:t> a </a:t>
            </a:r>
            <a:r>
              <a:rPr lang="ro-RO" sz="5400" b="1" dirty="0">
                <a:latin typeface="Arial Narrow" panose="020B0606020202030204" pitchFamily="34" charset="0"/>
              </a:rPr>
              <a:t>fost introdus în școli</a:t>
            </a: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</a:rPr>
              <a:t>importanța utilizării practicii în orele de </a:t>
            </a:r>
            <a:r>
              <a:rPr lang="ro-RO" sz="5400" b="1" dirty="0" smtClean="0">
                <a:latin typeface="Arial Narrow" panose="020B0606020202030204" pitchFamily="34" charset="0"/>
              </a:rPr>
              <a:t>curs și </a:t>
            </a:r>
            <a:r>
              <a:rPr lang="ro-RO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en-GB" sz="5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eneficiile</a:t>
            </a:r>
            <a:r>
              <a:rPr lang="en-GB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pentru </a:t>
            </a:r>
            <a:r>
              <a:rPr lang="en-GB" sz="5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profesori</a:t>
            </a:r>
            <a:r>
              <a:rPr lang="en-GB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și</a:t>
            </a:r>
            <a:r>
              <a:rPr lang="en-GB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elevi</a:t>
            </a:r>
            <a:endParaRPr lang="ro-RO" sz="5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o-RO" sz="5400" b="1" dirty="0"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ro-RO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plicații și moduri de introducere în orele de curs</a:t>
            </a:r>
            <a:endParaRPr lang="ro-RO" sz="5400" b="1" dirty="0" smtClean="0">
              <a:latin typeface="Arial Narrow" panose="020B0606020202030204" pitchFamily="34" charset="0"/>
            </a:endParaRPr>
          </a:p>
          <a:p>
            <a:endParaRPr lang="ro-RO" sz="54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4" y="292328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386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Lupascu</dc:creator>
  <cp:lastModifiedBy>mihaela</cp:lastModifiedBy>
  <cp:revision>26</cp:revision>
  <dcterms:created xsi:type="dcterms:W3CDTF">2023-10-15T20:31:58Z</dcterms:created>
  <dcterms:modified xsi:type="dcterms:W3CDTF">2023-12-14T09:16:07Z</dcterms:modified>
</cp:coreProperties>
</file>